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4"/>
  </p:sldMasterIdLst>
  <p:notesMasterIdLst>
    <p:notesMasterId r:id="rId7"/>
  </p:notesMasterIdLst>
  <p:sldIdLst>
    <p:sldId id="256" r:id="rId5"/>
    <p:sldId id="368" r:id="rId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413D3A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3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/>
    <p:restoredTop sz="95070" autoAdjust="0"/>
  </p:normalViewPr>
  <p:slideViewPr>
    <p:cSldViewPr snapToGrid="0" snapToObjects="1">
      <p:cViewPr varScale="1">
        <p:scale>
          <a:sx n="58" d="100"/>
          <a:sy n="58" d="100"/>
        </p:scale>
        <p:origin x="1032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5121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62" y="12894508"/>
            <a:ext cx="10549471" cy="10708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8700" y="633062"/>
            <a:ext cx="3676079" cy="1961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16" y="659325"/>
            <a:ext cx="2592248" cy="1908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8491" y="10756763"/>
            <a:ext cx="3380081" cy="2954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661192"/>
            <a:ext cx="38100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70700" y="661192"/>
            <a:ext cx="38100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1778000" y="3876637"/>
            <a:ext cx="20828000" cy="4463056"/>
          </a:xfrm>
          <a:prstGeom prst="rect">
            <a:avLst/>
          </a:prstGeom>
        </p:spPr>
        <p:txBody>
          <a:bodyPr/>
          <a:lstStyle>
            <a:lvl1pPr algn="ctr"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20" name="Text"/>
          <p:cNvSpPr txBox="1">
            <a:spLocks noGrp="1"/>
          </p:cNvSpPr>
          <p:nvPr>
            <p:ph type="body" sz="quarter" idx="13"/>
          </p:nvPr>
        </p:nvSpPr>
        <p:spPr>
          <a:xfrm>
            <a:off x="5874870" y="8088758"/>
            <a:ext cx="12634260" cy="857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500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Text"/>
          <p:cNvSpPr txBox="1">
            <a:spLocks noGrp="1"/>
          </p:cNvSpPr>
          <p:nvPr>
            <p:ph type="body" sz="quarter" idx="14"/>
          </p:nvPr>
        </p:nvSpPr>
        <p:spPr>
          <a:xfrm>
            <a:off x="4912162" y="9445816"/>
            <a:ext cx="14559675" cy="7091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spcBef>
                <a:spcPts val="0"/>
              </a:spcBef>
              <a:buSzTx/>
              <a:buNone/>
              <a:defRPr sz="400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6816" y="1066800"/>
            <a:ext cx="7848588" cy="1085825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3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>
            <a:lvl1pPr algn="ctr">
              <a:defRPr sz="11200"/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>
            <a:lvl1pPr algn="ctr">
              <a:defRPr sz="11200"/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mage"/>
          <p:cNvSpPr>
            <a:spLocks noGrp="1"/>
          </p:cNvSpPr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 algn="ctr"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0" name="Text"/>
          <p:cNvSpPr txBox="1">
            <a:spLocks noGrp="1"/>
          </p:cNvSpPr>
          <p:nvPr>
            <p:ph type="body" sz="quarter" idx="13"/>
          </p:nvPr>
        </p:nvSpPr>
        <p:spPr>
          <a:xfrm>
            <a:off x="1150351" y="13087234"/>
            <a:ext cx="20332632" cy="374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>
            <a:lvl1pPr algn="ctr">
              <a:defRPr sz="11200"/>
            </a:lvl1pPr>
          </a:lstStyle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>
            <a:lvl1pPr algn="ctr">
              <a:defRPr sz="11200"/>
            </a:lvl1pPr>
          </a:lstStyle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Image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Image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/>
          <a:lstStyle>
            <a:lvl1pPr algn="ctr"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7500" y="318930"/>
            <a:ext cx="21005800" cy="1157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pic>
        <p:nvPicPr>
          <p:cNvPr id="3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4000" y="1474216"/>
            <a:ext cx="23876000" cy="8953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17499" y="13081000"/>
            <a:ext cx="368505" cy="3870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l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276885" y="12994343"/>
            <a:ext cx="2829333" cy="56038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hf hdr="0" ftr="0" dt="0"/>
  <p:txStyles>
    <p:title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ln>
            <a:noFill/>
          </a:ln>
          <a:solidFill>
            <a:srgbClr val="413D3A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413D3A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t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tif"/><Relationship Id="rId5" Type="http://schemas.openxmlformats.org/officeDocument/2006/relationships/image" Target="../media/image12.tif"/><Relationship Id="rId4" Type="http://schemas.openxmlformats.org/officeDocument/2006/relationships/image" Target="../media/image11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77018778-533B-FA3F-404F-EE56C80C5586}"/>
              </a:ext>
            </a:extLst>
          </p:cNvPr>
          <p:cNvSpPr txBox="1">
            <a:spLocks/>
          </p:cNvSpPr>
          <p:nvPr/>
        </p:nvSpPr>
        <p:spPr>
          <a:xfrm>
            <a:off x="0" y="4099661"/>
            <a:ext cx="24384000" cy="4463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="0" i="0" u="none" strike="noStrike" cap="none" spc="0" baseline="0">
                <a:ln>
                  <a:noFill/>
                </a:ln>
                <a:solidFill>
                  <a:srgbClr val="413D3A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413D3A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413D3A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413D3A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413D3A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413D3A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413D3A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413D3A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413D3A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hangingPunct="1"/>
            <a:endParaRPr lang="en-US" dirty="0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05F4BDC7-611E-13AE-A990-BFEF0ED677F7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5874870" y="9152452"/>
            <a:ext cx="12634260" cy="933589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000"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sz="5400" b="1" dirty="0"/>
              <a:t>Ding Ren</a:t>
            </a:r>
            <a:endParaRPr lang="en-US" sz="5400" dirty="0"/>
          </a:p>
        </p:txBody>
      </p:sp>
      <p:sp>
        <p:nvSpPr>
          <p:cNvPr id="10" name="Text">
            <a:extLst>
              <a:ext uri="{FF2B5EF4-FFF2-40B4-BE49-F238E27FC236}">
                <a16:creationId xmlns:a16="http://schemas.microsoft.com/office/drawing/2014/main" id="{9F27226A-E657-500B-0892-9E826BA1DDCB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4912162" y="10485256"/>
            <a:ext cx="14559675" cy="933589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4000"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it-IT" sz="5400" dirty="0"/>
              <a:t>2025 </a:t>
            </a:r>
            <a:r>
              <a:rPr lang="en-US" altLang="zh-CN" sz="5400" dirty="0"/>
              <a:t>09</a:t>
            </a:r>
            <a:r>
              <a:rPr lang="zh-CN" altLang="en-US" sz="5400" dirty="0"/>
              <a:t> </a:t>
            </a:r>
            <a:r>
              <a:rPr lang="en-US" altLang="zh-CN" sz="5400" dirty="0"/>
              <a:t>03</a:t>
            </a:r>
            <a:endParaRPr lang="it-IT" sz="5400" dirty="0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4C8F2A90-0A68-557B-DFED-276F051B5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099" y="5173506"/>
            <a:ext cx="21005800" cy="1157683"/>
          </a:xfrm>
        </p:spPr>
        <p:txBody>
          <a:bodyPr>
            <a:normAutofit fontScale="90000"/>
          </a:bodyPr>
          <a:lstStyle/>
          <a:p>
            <a:r>
              <a:rPr lang="en-GB" dirty="0"/>
              <a:t>Lipoprotein-Corona Complex for Melanoma Detection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6AC2CB-CE9D-F5AB-8349-30E7B552C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Lipoprotein-Corona Complex for Melanoma Detection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8C412E3-E26D-4EFD-0801-92BF5128491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B2E6DE4-7EF7-71EF-57F7-867C463F6F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03" t="6431" r="18888" b="61982"/>
          <a:stretch>
            <a:fillRect/>
          </a:stretch>
        </p:blipFill>
        <p:spPr>
          <a:xfrm>
            <a:off x="1931090" y="1927541"/>
            <a:ext cx="9822721" cy="28993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4FA111-0151-D8F4-37D2-4D0A8431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43" t="7631" r="14206" b="6791"/>
          <a:stretch>
            <a:fillRect/>
          </a:stretch>
        </p:blipFill>
        <p:spPr>
          <a:xfrm>
            <a:off x="2169030" y="5277775"/>
            <a:ext cx="9027219" cy="708267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CFE3CB7C-2E25-0855-A2B4-D8351EC37B6E}"/>
              </a:ext>
            </a:extLst>
          </p:cNvPr>
          <p:cNvGrpSpPr>
            <a:grpSpLocks noChangeAspect="1"/>
          </p:cNvGrpSpPr>
          <p:nvPr/>
        </p:nvGrpSpPr>
        <p:grpSpPr>
          <a:xfrm>
            <a:off x="14013471" y="3080985"/>
            <a:ext cx="9442528" cy="3777012"/>
            <a:chOff x="13344397" y="3014914"/>
            <a:chExt cx="5545474" cy="221819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FA2F2AC-1012-4664-8756-2DA6014BB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562586" y="3014914"/>
              <a:ext cx="3327285" cy="221819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AC1688-3FC4-9FBB-7940-CF77A7B3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44397" y="3014914"/>
              <a:ext cx="2218189" cy="2218189"/>
            </a:xfrm>
            <a:prstGeom prst="rect">
              <a:avLst/>
            </a:prstGeom>
          </p:spPr>
        </p:pic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B42EB8B1-F377-B1F5-9FE0-C60284112CE0}"/>
                </a:ext>
              </a:extLst>
            </p:cNvPr>
            <p:cNvSpPr/>
            <p:nvPr/>
          </p:nvSpPr>
          <p:spPr>
            <a:xfrm rot="20111048">
              <a:off x="13814450" y="4068831"/>
              <a:ext cx="621506" cy="278607"/>
            </a:xfrm>
            <a:prstGeom prst="ellipse">
              <a:avLst/>
            </a:prstGeom>
            <a:solidFill>
              <a:srgbClr val="D9D9D9">
                <a:alpha val="29804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A15165A2-FFB5-C956-FD99-277E205FE82A}"/>
                </a:ext>
              </a:extLst>
            </p:cNvPr>
            <p:cNvSpPr/>
            <p:nvPr/>
          </p:nvSpPr>
          <p:spPr>
            <a:xfrm rot="15513252">
              <a:off x="13992001" y="3475794"/>
              <a:ext cx="1294590" cy="12932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29804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EDEAF962-E0D1-E301-07BD-D9129F39E363}"/>
              </a:ext>
            </a:extLst>
          </p:cNvPr>
          <p:cNvGrpSpPr>
            <a:grpSpLocks noChangeAspect="1"/>
          </p:cNvGrpSpPr>
          <p:nvPr/>
        </p:nvGrpSpPr>
        <p:grpSpPr>
          <a:xfrm>
            <a:off x="14013463" y="8014737"/>
            <a:ext cx="9442536" cy="3777015"/>
            <a:chOff x="13344397" y="5277775"/>
            <a:chExt cx="5545474" cy="221819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6409FB2-2B3C-0108-E0B0-FE42A80B1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62586" y="5277775"/>
              <a:ext cx="3327285" cy="221819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23762CB-D5AC-6B55-6C90-C0857D5D9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344397" y="5277776"/>
              <a:ext cx="2218189" cy="2218189"/>
            </a:xfrm>
            <a:prstGeom prst="rect">
              <a:avLst/>
            </a:prstGeom>
          </p:spPr>
        </p:pic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356EA60A-24D7-790C-618D-9A62DF2D85CB}"/>
                </a:ext>
              </a:extLst>
            </p:cNvPr>
            <p:cNvSpPr/>
            <p:nvPr/>
          </p:nvSpPr>
          <p:spPr>
            <a:xfrm rot="20111048">
              <a:off x="13968092" y="6236497"/>
              <a:ext cx="380191" cy="276035"/>
            </a:xfrm>
            <a:prstGeom prst="ellipse">
              <a:avLst/>
            </a:prstGeom>
            <a:solidFill>
              <a:srgbClr val="D9D9D9">
                <a:alpha val="29804"/>
              </a:srgb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7B23BC8C-C15F-42A2-F4A6-75AC719C5CB5}"/>
                </a:ext>
              </a:extLst>
            </p:cNvPr>
            <p:cNvSpPr/>
            <p:nvPr/>
          </p:nvSpPr>
          <p:spPr>
            <a:xfrm rot="16032896">
              <a:off x="14289927" y="5920912"/>
              <a:ext cx="1213836" cy="61642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29804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F9D87FE-48B5-DB71-76D3-DC952D211F35}"/>
              </a:ext>
            </a:extLst>
          </p:cNvPr>
          <p:cNvSpPr txBox="1"/>
          <p:nvPr/>
        </p:nvSpPr>
        <p:spPr>
          <a:xfrm>
            <a:off x="16964760" y="2286534"/>
            <a:ext cx="3180359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1" i="0" u="none" strike="noStrike" cap="none" spc="0" normalizeH="0" baseline="0" dirty="0" err="1">
                <a:ln>
                  <a:noFill/>
                </a:ln>
                <a:solidFill>
                  <a:srgbClr val="413D3A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Analyzing</a:t>
            </a: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413D3A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Serum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761CB33-BAF5-32BC-836A-D9B5EF7827CE}"/>
              </a:ext>
            </a:extLst>
          </p:cNvPr>
          <p:cNvSpPr txBox="1"/>
          <p:nvPr/>
        </p:nvSpPr>
        <p:spPr>
          <a:xfrm>
            <a:off x="16885412" y="7364938"/>
            <a:ext cx="333905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1" i="0" u="none" strike="noStrike" cap="none" spc="0" normalizeH="0" baseline="0" dirty="0" err="1">
                <a:ln>
                  <a:noFill/>
                </a:ln>
                <a:solidFill>
                  <a:srgbClr val="413D3A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Analyzing</a:t>
            </a:r>
            <a:r>
              <a:rPr kumimoji="0" lang="en-GB" sz="3000" b="1" i="0" u="none" strike="noStrike" cap="none" spc="0" normalizeH="0" baseline="0" dirty="0">
                <a:ln>
                  <a:noFill/>
                </a:ln>
                <a:solidFill>
                  <a:srgbClr val="413D3A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Corona</a:t>
            </a:r>
          </a:p>
        </p:txBody>
      </p: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7CC8C0CE-BB68-5D1E-B170-CEAD2F6F05BC}"/>
              </a:ext>
            </a:extLst>
          </p:cNvPr>
          <p:cNvCxnSpPr/>
          <p:nvPr/>
        </p:nvCxnSpPr>
        <p:spPr>
          <a:xfrm>
            <a:off x="12348117" y="6857995"/>
            <a:ext cx="743415" cy="0"/>
          </a:xfrm>
          <a:prstGeom prst="straightConnector1">
            <a:avLst/>
          </a:prstGeom>
          <a:noFill/>
          <a:ln w="762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1421080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413D3A"/>
      </a:dk1>
      <a:lt1>
        <a:srgbClr val="072841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413D3A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413D3A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e30f396-e0e4-40b0-8947-a3838ed9e28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62D958AFCACD4AB5617CABA78E0DFC" ma:contentTypeVersion="15" ma:contentTypeDescription="Create a new document." ma:contentTypeScope="" ma:versionID="8de6997a1a2287fe1d260a2e75faf43a">
  <xsd:schema xmlns:xsd="http://www.w3.org/2001/XMLSchema" xmlns:xs="http://www.w3.org/2001/XMLSchema" xmlns:p="http://schemas.microsoft.com/office/2006/metadata/properties" xmlns:ns3="8e30f396-e0e4-40b0-8947-a3838ed9e28d" xmlns:ns4="8053e4c4-6a31-462e-82e2-2caf3aad3fea" targetNamespace="http://schemas.microsoft.com/office/2006/metadata/properties" ma:root="true" ma:fieldsID="d7af880b451df1ff3d3e47cebdabb4dd" ns3:_="" ns4:_="">
    <xsd:import namespace="8e30f396-e0e4-40b0-8947-a3838ed9e28d"/>
    <xsd:import namespace="8053e4c4-6a31-462e-82e2-2caf3aad3fea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30f396-e0e4-40b0-8947-a3838ed9e28d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53e4c4-6a31-462e-82e2-2caf3aad3fea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622F1A-B31A-4582-85EE-5D24FC11354B}">
  <ds:schemaRefs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8053e4c4-6a31-462e-82e2-2caf3aad3fea"/>
    <ds:schemaRef ds:uri="8e30f396-e0e4-40b0-8947-a3838ed9e28d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6CE98E2-2255-4230-9408-EFB41DEF0DFA}">
  <ds:schemaRefs>
    <ds:schemaRef ds:uri="8053e4c4-6a31-462e-82e2-2caf3aad3fea"/>
    <ds:schemaRef ds:uri="8e30f396-e0e4-40b0-8947-a3838ed9e28d"/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1D7ACE-2243-40CF-AFD7-9DF45C6FC1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12974</TotalTime>
  <Words>20</Words>
  <Application>Microsoft Macintosh PowerPoint</Application>
  <PresentationFormat>自定义</PresentationFormat>
  <Paragraphs>7</Paragraphs>
  <Slides>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6" baseType="lpstr">
      <vt:lpstr>Helvetica Neue</vt:lpstr>
      <vt:lpstr>Helvetica Neue Light</vt:lpstr>
      <vt:lpstr>Helvetica Neue Medium</vt:lpstr>
      <vt:lpstr>White</vt:lpstr>
      <vt:lpstr>Lipoprotein-Corona Complex for Melanoma Detection</vt:lpstr>
      <vt:lpstr>Lipoprotein-Corona Complex for Melanoma Detection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Functional surfaces based on  sustainable materials</dc:title>
  <cp:lastModifiedBy>Ding Ren</cp:lastModifiedBy>
  <cp:revision>461</cp:revision>
  <dcterms:modified xsi:type="dcterms:W3CDTF">2025-09-03T06:42:38Z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0x010100C562D958AFCACD4AB5617CABA78E0DFC</vt:lpwstr>
  </property>
</Properties>
</file>